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5" r:id="rId4"/>
  </p:sldMasterIdLst>
  <p:notesMasterIdLst>
    <p:notesMasterId r:id="rId16"/>
  </p:notesMasterIdLst>
  <p:handoutMasterIdLst>
    <p:handoutMasterId r:id="rId17"/>
  </p:handoutMasterIdLst>
  <p:sldIdLst>
    <p:sldId id="569" r:id="rId5"/>
    <p:sldId id="542" r:id="rId6"/>
    <p:sldId id="653" r:id="rId7"/>
    <p:sldId id="623" r:id="rId8"/>
    <p:sldId id="636" r:id="rId9"/>
    <p:sldId id="658" r:id="rId10"/>
    <p:sldId id="651" r:id="rId11"/>
    <p:sldId id="659" r:id="rId12"/>
    <p:sldId id="650" r:id="rId13"/>
    <p:sldId id="660" r:id="rId14"/>
    <p:sldId id="661" r:id="rId15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win, Leig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CC3300"/>
    <a:srgbClr val="99FF66"/>
    <a:srgbClr val="008000"/>
    <a:srgbClr val="996600"/>
    <a:srgbClr val="66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1299" autoAdjust="0"/>
  </p:normalViewPr>
  <p:slideViewPr>
    <p:cSldViewPr>
      <p:cViewPr varScale="1">
        <p:scale>
          <a:sx n="101" d="100"/>
          <a:sy n="101" d="100"/>
        </p:scale>
        <p:origin x="18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388" y="-4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BE159456-6830-4509-BBCD-0C1E0B173E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B4970AD-CFF2-4415-A99E-0BCF6A5A7E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96511E20-CB96-4AA7-9516-A27014F1E6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7E86A7B9-4D6E-43CA-90E7-7DDAA34CAC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992684-00CB-4407-ADA6-2065F58C88F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02EB937-BE7C-4A26-8CE6-D6B562B50C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5253C7-E286-44FC-B440-8DDBF5F79D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1D99D83-941F-4596-8698-9AD53D45F71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0F84D406-4DC7-4153-8900-B9569B318A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2A25693B-F75C-4AD3-8CED-3C4DB1D542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F4AC903E-054C-4EDA-9A61-02AA991D8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57DF16-488C-4A83-BB5A-67FF74D4C41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5A63207-0386-4EC5-9C6D-C1AB18BE6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CAA95D-77F3-4934-931E-BFA8F4244086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67ED653-37D5-43EB-A93E-5ACC2BBBD5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FA17999-33DD-4893-B8BC-140171C94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BBE3DF49-D48D-4DEA-B090-54A0D4C73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7D9224A-A211-44C5-892A-EDC71DAAE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B70175B-62EF-4450-BA2D-6F8EE65BBA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AA78CD52-7EBC-4EA1-998A-A850DD4329A3}" type="slidenum">
              <a:rPr lang="en-AU" altLang="en-US" b="0" smtClean="0">
                <a:latin typeface="Arial" panose="020B0604020202020204" pitchFamily="34" charset="0"/>
              </a:rPr>
              <a:pPr/>
              <a:t>6</a:t>
            </a:fld>
            <a:endParaRPr lang="en-AU" altLang="en-US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A5A83-A95D-4168-A589-4F3E2583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14DEE-CB5E-4310-9693-78ED8409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4AE7E-8A61-46AA-AABE-66B5D42E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2D58-C529-4172-87DD-3CC86E28C2D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3684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4289-3CF8-433E-809F-96CBEC10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A6CC-8B91-4DF6-B176-5CEB6F42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5F9C6-8A6B-41C1-90C8-F4D96E56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3A37-C07C-42CC-9BB5-DEDE3C441EE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55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90218-42D7-4C6D-AB69-6524532A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CA7FF-25F5-497A-B89F-40F5A5F3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99D7E-D3E3-451C-9B5E-F5ABA3DF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34CEE-D7F4-447E-A9F6-E91956439E6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1742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91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8F4A70-1BFB-46C2-8B21-5C7C4BCF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1910E-F60E-4DD1-8B43-0A0B64D2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F62A71-7AEB-4E63-9048-BF9CB5A9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BDF7-CB02-4E46-8D0B-91E5F45D859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226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6798A-60FB-43A9-9AC6-FD367E927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F7084-1D60-497C-99C5-125809AC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DF51-06EB-4DDA-9B28-E099C8A2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33C1-ECD1-44E9-A236-4848D964567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3918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C72C6-1D0E-49C1-BB9B-48E4070B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1A4AF-D926-4CD3-8520-4D8E0BB3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614DA-297F-4035-BD26-41298FD3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5E60-0E43-49F4-A72E-AD323B523E6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1174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F24194-9F64-461B-9AA3-7AFBBFA7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E9F140-0033-478F-AA54-7DA82787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570A27-AB26-415E-A5A8-26E3143B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6052-3F25-4D15-8070-1430ACE8AD2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501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184855-8A19-48B5-B1EC-44304138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77E7815-E5AC-4CB9-887D-BED5E502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8764E7-AB8B-425D-BE9F-08CC2ECF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84F3-1140-499C-BCEF-B919ABB1A51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1558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00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8C9CD9-4AC5-4AE7-87D9-AA5D6D34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ADE7A0-F919-45DC-8850-0DB304D0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9F1D79-1B96-4996-9D59-BD325897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2356-0939-465A-BFE0-3996978E898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7509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6B5FA8-4343-4A76-B999-489178EE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34C799-42C6-42A2-805A-1AC1DD88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08ADA7-4BBE-4FF5-9DD9-3F78C111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CC946-5A77-4AD8-9A91-16F8ED4014B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4654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271FA3-92D9-4C57-8B93-3226055F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CA8935-6723-4549-9D4D-0307827A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C6507-5A29-44FF-88EB-2EED31E4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7AC3-5A9E-4C0C-AB53-00D0DBF6589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2924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0E27951E-21B2-4D5D-89B3-1232D2158E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A63ED-02C1-40E7-88B1-CC19F919E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453F2-9B2F-45C7-8387-EA118C870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7AF9-DD7F-4D63-BE3C-D8C3C3BA5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2D74113-26D5-4D02-86E0-B87E5A1F45C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pic>
        <p:nvPicPr>
          <p:cNvPr id="1030" name="Picture 2">
            <a:extLst>
              <a:ext uri="{FF2B5EF4-FFF2-40B4-BE49-F238E27FC236}">
                <a16:creationId xmlns:a16="http://schemas.microsoft.com/office/drawing/2014/main" id="{A3C81845-6940-48A0-8089-B636CAF45E1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450"/>
            <a:ext cx="1944687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83" r:id="rId6"/>
    <p:sldLayoutId id="2147484577" r:id="rId7"/>
    <p:sldLayoutId id="2147484578" r:id="rId8"/>
    <p:sldLayoutId id="2147484579" r:id="rId9"/>
    <p:sldLayoutId id="2147484580" r:id="rId10"/>
    <p:sldLayoutId id="2147484581" r:id="rId11"/>
    <p:sldLayoutId id="214748458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B283B8-139A-4038-873C-AA96DE60C41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187450" y="1989138"/>
            <a:ext cx="67691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5600">
                <a:solidFill>
                  <a:schemeClr val="accent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New Horizons Tasmania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AU" altLang="en-US"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i="1">
                <a:latin typeface="Gill Sans MT" panose="020B0502020104020203" pitchFamily="34" charset="0"/>
                <a:cs typeface="Arial" panose="020B0604020202020204" pitchFamily="34" charset="0"/>
              </a:rPr>
              <a:t>2019-2023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i="1">
                <a:latin typeface="Gill Sans MT" panose="020B0502020104020203" pitchFamily="34" charset="0"/>
                <a:cs typeface="Arial" panose="020B0604020202020204" pitchFamily="34" charset="0"/>
              </a:rPr>
              <a:t>Strategic Snapshot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AU" altLang="en-US" sz="1600" i="1">
                <a:solidFill>
                  <a:srgbClr val="FFC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Approved March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587696B-7A8D-43C5-8CD9-35C06D3F7B79}"/>
              </a:ext>
            </a:extLst>
          </p:cNvPr>
          <p:cNvSpPr/>
          <p:nvPr/>
        </p:nvSpPr>
        <p:spPr>
          <a:xfrm>
            <a:off x="173037" y="1298450"/>
            <a:ext cx="654547" cy="53912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Our Business</a:t>
            </a:r>
            <a:r>
              <a:rPr lang="en-AU" sz="1200" dirty="0">
                <a:ea typeface="Calibri" panose="020F0502020204030204" pitchFamily="34" charset="0"/>
                <a:cs typeface="Times New Roman" panose="02020603050405020304" pitchFamily="18" charset="0"/>
              </a:rPr>
              <a:t> - Strategies &amp; Actions </a:t>
            </a:r>
            <a:r>
              <a:rPr lang="en-AU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(1 of 2)</a:t>
            </a:r>
            <a:endParaRPr lang="en-A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5F0894D-328C-4AA3-AF68-369BC2684C33}"/>
              </a:ext>
            </a:extLst>
          </p:cNvPr>
          <p:cNvSpPr/>
          <p:nvPr/>
        </p:nvSpPr>
        <p:spPr>
          <a:xfrm>
            <a:off x="987171" y="1695727"/>
            <a:ext cx="3744416" cy="209855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Increase the number and quality of partnerships with Tasmanian and national sporting organisations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Identify organisations with synergy of priorities and purpose within Tasmania and nationally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 NHT prospectus to be used as a promotional and marketing tool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Further develop existing and establish new stakeholder partnerships to  enhance diversification of program availability 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>
                <a:ea typeface="Calibri" panose="020F0502020204030204" pitchFamily="34" charset="0"/>
                <a:cs typeface="Times New Roman" panose="02020603050405020304" pitchFamily="18" charset="0"/>
              </a:rPr>
              <a:t>Collect and document case studies showcasing successful individual, organisational and sector outcomes achieved  through partnership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endParaRPr lang="en-AU" sz="11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endParaRPr lang="en-AU" sz="11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6922952-B201-4063-95B9-DBBEDFDC592F}"/>
              </a:ext>
            </a:extLst>
          </p:cNvPr>
          <p:cNvSpPr/>
          <p:nvPr/>
        </p:nvSpPr>
        <p:spPr>
          <a:xfrm>
            <a:off x="1004626" y="3861048"/>
            <a:ext cx="3709506" cy="209855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2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Increase the quality and impact to the sector of collaboration with the disability sector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Identify organisations with synergy of priorities and purpose within Tasmania and nationally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evidence based and case studies showcasing successful individual, organisational and sector outcomes through partnership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50258C3-9DD6-45BC-8A33-0028E3A5E6DB}"/>
              </a:ext>
            </a:extLst>
          </p:cNvPr>
          <p:cNvSpPr/>
          <p:nvPr/>
        </p:nvSpPr>
        <p:spPr>
          <a:xfrm>
            <a:off x="5012010" y="1303411"/>
            <a:ext cx="3744416" cy="259228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3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Strengthen and solidify the financial sustainability of New Horizons Tasmania through increased and diversified funding streams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Annually identify and review current and potential funding opportunities at local, state and federal levels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Align funding opportunities to the strategic plan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Apply for funding opportunities where alignment exists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Maintain financial risk assessment oversight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Actively diversify NHT funding streams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8AE826D-5218-485F-AE99-DB273BD5AF7E}"/>
              </a:ext>
            </a:extLst>
          </p:cNvPr>
          <p:cNvSpPr/>
          <p:nvPr/>
        </p:nvSpPr>
        <p:spPr>
          <a:xfrm>
            <a:off x="5012010" y="4293096"/>
            <a:ext cx="3744416" cy="184001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4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Increase philanthropic and corporate financial and reputational support for New Horizons Tasmania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and strengthen relationships with philanthropic and corporate sectors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donations and bequests campaign  strategies.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Enhance and review current marketing and communications material and align updates to target audiences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B081E9-812A-464B-9337-3BD84916C20F}"/>
              </a:ext>
            </a:extLst>
          </p:cNvPr>
          <p:cNvSpPr/>
          <p:nvPr/>
        </p:nvSpPr>
        <p:spPr>
          <a:xfrm>
            <a:off x="173037" y="1298450"/>
            <a:ext cx="654547" cy="53912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Our Business</a:t>
            </a:r>
            <a:r>
              <a:rPr lang="en-AU" sz="1200" dirty="0">
                <a:ea typeface="Calibri" panose="020F0502020204030204" pitchFamily="34" charset="0"/>
                <a:cs typeface="Times New Roman" panose="02020603050405020304" pitchFamily="18" charset="0"/>
              </a:rPr>
              <a:t> - Strategies &amp; Actions </a:t>
            </a:r>
            <a:r>
              <a:rPr lang="en-AU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(2 of 2)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D0A4CD1-0334-4B4B-8A43-1998FC94C15E}"/>
              </a:ext>
            </a:extLst>
          </p:cNvPr>
          <p:cNvSpPr/>
          <p:nvPr/>
        </p:nvSpPr>
        <p:spPr>
          <a:xfrm>
            <a:off x="1045423" y="1560935"/>
            <a:ext cx="3744416" cy="245865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5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Ensure systems</a:t>
            </a: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, processes and policies</a:t>
            </a: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 are fit for purpose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Upgrade CRM and IT systems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Annual review of WH&amp;S policy and practices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Review and update Communications Plan to best fit expanded organisational structure 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Review compliance against statutory obligations and streamline processes accordingly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Maintain Policy Review Register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EBEEE3F-A7C5-4078-8E17-579AF4CDF731}"/>
              </a:ext>
            </a:extLst>
          </p:cNvPr>
          <p:cNvSpPr/>
          <p:nvPr/>
        </p:nvSpPr>
        <p:spPr>
          <a:xfrm>
            <a:off x="1045423" y="4328417"/>
            <a:ext cx="3709506" cy="201622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6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Ensure the organisational structure is able to best achieve the expanded functions  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Environmental scan of similar organisation structures based on purpose nationally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workplace change strategy to move to desired structure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Review and implement change as required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6667E0B-0DE0-4CE6-8F34-D21F575853ED}"/>
              </a:ext>
            </a:extLst>
          </p:cNvPr>
          <p:cNvSpPr/>
          <p:nvPr/>
        </p:nvSpPr>
        <p:spPr>
          <a:xfrm>
            <a:off x="5004048" y="908720"/>
            <a:ext cx="3744416" cy="28803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7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Expand and upskill the Board through increased diversity and professional development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Create a skills matrix outlining the desired skills and diversity of the Board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Conduct a skills and diversity gap analysis comparing the skills and diversity of the current board to the skills matrix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Recruit Directors to fill identified skills and/or diversity gaps 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Provide professional development across the Board where there are identified common skills gaps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Board and CEO  performance is annually reviewed against the Strategic Plan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BE4A714-3E40-460F-9163-F069C0E5E457}"/>
              </a:ext>
            </a:extLst>
          </p:cNvPr>
          <p:cNvSpPr/>
          <p:nvPr/>
        </p:nvSpPr>
        <p:spPr>
          <a:xfrm>
            <a:off x="4972768" y="4019589"/>
            <a:ext cx="3744416" cy="172336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8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Increase volunteer and professional staff capacity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Undertake a skills audit and gap analysis of professional staff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annual performance and development plans for staff 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Monitor and resource professional development plans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Recruit to fill skills gaps as opportunities arise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7C5AB9-F611-4FB9-9A20-7896293D1159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2557463" y="1196975"/>
            <a:ext cx="3851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>
                <a:solidFill>
                  <a:schemeClr val="accent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Mission</a:t>
            </a:r>
          </a:p>
        </p:txBody>
      </p:sp>
      <p:sp>
        <p:nvSpPr>
          <p:cNvPr id="6147" name="TextBox 5">
            <a:extLst>
              <a:ext uri="{FF2B5EF4-FFF2-40B4-BE49-F238E27FC236}">
                <a16:creationId xmlns:a16="http://schemas.microsoft.com/office/drawing/2014/main" id="{7E8D066C-21C4-4804-B6AB-78F29B816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985963"/>
            <a:ext cx="86407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buClr>
                <a:schemeClr val="tx1"/>
              </a:buClr>
              <a:buFontTx/>
              <a:buNone/>
            </a:pPr>
            <a:r>
              <a:rPr lang="en-AU" altLang="en-US" sz="2400">
                <a:solidFill>
                  <a:schemeClr val="accent2"/>
                </a:solidFill>
                <a:latin typeface="Gill Sans MT" panose="020B0502020104020203" pitchFamily="34" charset="0"/>
              </a:rPr>
              <a:t>Building inclusive communities through sport and recreation</a:t>
            </a: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2DA5F145-1F1D-4900-86BA-4F77DA67027D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2609850" y="3197225"/>
            <a:ext cx="3851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>
                <a:solidFill>
                  <a:schemeClr val="accent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Vision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B14B945-62EC-4CF0-A3BD-B112DD5C8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975100"/>
            <a:ext cx="8064500" cy="11128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60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AU" altLang="en-US" sz="2400" dirty="0">
                <a:solidFill>
                  <a:schemeClr val="accent6"/>
                </a:solidFill>
                <a:latin typeface="Gill Sans MT" panose="020B0502020104020203" pitchFamily="34" charset="0"/>
              </a:rPr>
              <a:t>Leading the way through sport and recreation to champion inclusion and empowerment for Tasmanians with disability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067C171-C3C4-4C39-9899-CB0F68F8CE2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897188" y="1052513"/>
            <a:ext cx="33480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z="3200" b="1">
                <a:solidFill>
                  <a:schemeClr val="accent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Values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34D37FC-2A73-4AD3-B397-EFF0671E5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89138"/>
            <a:ext cx="7561263" cy="31686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60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AU" altLang="en-US" dirty="0">
                <a:solidFill>
                  <a:srgbClr val="EECC00"/>
                </a:solidFill>
                <a:latin typeface="Gill Sans MT" panose="020B0502020104020203" pitchFamily="34" charset="0"/>
              </a:rPr>
              <a:t>Inclusion</a:t>
            </a:r>
            <a:endParaRPr lang="en-AU" altLang="en-US" sz="500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ts val="160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AU" altLang="en-US" sz="2400" dirty="0">
                <a:solidFill>
                  <a:schemeClr val="accent6"/>
                </a:solidFill>
                <a:latin typeface="Gill Sans MT" panose="020B0502020104020203" pitchFamily="34" charset="0"/>
              </a:rPr>
              <a:t>Empowerment</a:t>
            </a:r>
            <a:r>
              <a:rPr lang="en-AU" altLang="en-US" sz="2400" dirty="0">
                <a:solidFill>
                  <a:schemeClr val="accent1"/>
                </a:solidFill>
                <a:latin typeface="Gill Sans MT" panose="020B0502020104020203" pitchFamily="34" charset="0"/>
              </a:rPr>
              <a:t> </a:t>
            </a:r>
            <a:r>
              <a:rPr lang="en-AU" altLang="en-US" sz="2400" dirty="0">
                <a:solidFill>
                  <a:srgbClr val="EECC00"/>
                </a:solidFill>
                <a:latin typeface="Gill Sans MT" panose="020B0502020104020203" pitchFamily="34" charset="0"/>
              </a:rPr>
              <a:t>|	</a:t>
            </a:r>
            <a:r>
              <a:rPr lang="en-AU" altLang="en-US" sz="2400" b="0" dirty="0">
                <a:latin typeface="Gill Sans MT" panose="020B0502020104020203" pitchFamily="34" charset="0"/>
              </a:rPr>
              <a:t>Achieving dreams</a:t>
            </a:r>
          </a:p>
          <a:p>
            <a:pPr eaLnBrk="1" hangingPunct="1">
              <a:spcBef>
                <a:spcPts val="160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AU" altLang="en-US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Health</a:t>
            </a:r>
            <a:r>
              <a:rPr lang="en-AU" altLang="en-US" sz="2400" dirty="0">
                <a:solidFill>
                  <a:srgbClr val="EECC00"/>
                </a:solidFill>
                <a:latin typeface="Gill Sans MT" panose="020B0502020104020203" pitchFamily="34" charset="0"/>
              </a:rPr>
              <a:t> |		</a:t>
            </a:r>
            <a:r>
              <a:rPr lang="en-AU" altLang="en-US" sz="2400" b="0" dirty="0">
                <a:latin typeface="Gill Sans MT" panose="020B0502020104020203" pitchFamily="34" charset="0"/>
              </a:rPr>
              <a:t>We’re improving people’s wellbeing</a:t>
            </a:r>
          </a:p>
          <a:p>
            <a:pPr eaLnBrk="1" hangingPunct="1">
              <a:spcBef>
                <a:spcPts val="160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AU" altLang="en-US" sz="2400" dirty="0">
                <a:solidFill>
                  <a:schemeClr val="accent3"/>
                </a:solidFill>
                <a:latin typeface="Gill Sans MT" panose="020B0502020104020203" pitchFamily="34" charset="0"/>
              </a:rPr>
              <a:t>Innovation</a:t>
            </a:r>
            <a:r>
              <a:rPr lang="en-AU" altLang="en-US" sz="2400" dirty="0">
                <a:solidFill>
                  <a:srgbClr val="EECC00"/>
                </a:solidFill>
                <a:latin typeface="Gill Sans MT" panose="020B0502020104020203" pitchFamily="34" charset="0"/>
              </a:rPr>
              <a:t> |		</a:t>
            </a:r>
            <a:r>
              <a:rPr lang="en-AU" altLang="en-US" sz="2400" b="0" dirty="0">
                <a:latin typeface="Gill Sans MT" panose="020B0502020104020203" pitchFamily="34" charset="0"/>
              </a:rPr>
              <a:t>We’re doing things better</a:t>
            </a:r>
          </a:p>
          <a:p>
            <a:pPr eaLnBrk="1" hangingPunct="1">
              <a:spcBef>
                <a:spcPts val="160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en-AU" altLang="en-US" sz="2400" dirty="0">
                <a:solidFill>
                  <a:schemeClr val="accent1"/>
                </a:solidFill>
                <a:latin typeface="Gill Sans MT" panose="020B0502020104020203" pitchFamily="34" charset="0"/>
              </a:rPr>
              <a:t>People</a:t>
            </a:r>
            <a:r>
              <a:rPr lang="en-AU" altLang="en-US" sz="2400" dirty="0">
                <a:solidFill>
                  <a:srgbClr val="EECC00"/>
                </a:solidFill>
                <a:latin typeface="Gill Sans MT" panose="020B0502020104020203" pitchFamily="34" charset="0"/>
              </a:rPr>
              <a:t> |		</a:t>
            </a:r>
            <a:r>
              <a:rPr lang="en-AU" altLang="en-US" sz="2400" b="0" dirty="0">
                <a:latin typeface="Gill Sans MT" panose="020B0502020104020203" pitchFamily="34" charset="0"/>
              </a:rPr>
              <a:t>We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4">
            <a:extLst>
              <a:ext uri="{FF2B5EF4-FFF2-40B4-BE49-F238E27FC236}">
                <a16:creationId xmlns:a16="http://schemas.microsoft.com/office/drawing/2014/main" id="{162A51F0-A2E4-4143-9D66-3ED817628047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1638300"/>
            <a:ext cx="4940300" cy="936625"/>
            <a:chOff x="1457325" y="0"/>
            <a:chExt cx="4266108" cy="2114550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3C0F9DAD-3D8C-4E8E-8B81-DA0F8E52019A}"/>
                </a:ext>
              </a:extLst>
            </p:cNvPr>
            <p:cNvSpPr/>
            <p:nvPr/>
          </p:nvSpPr>
          <p:spPr>
            <a:xfrm>
              <a:off x="1457325" y="0"/>
              <a:ext cx="1352570" cy="210502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AU" sz="1500" dirty="0"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Inclusion</a:t>
              </a:r>
              <a:endParaRPr lang="en-AU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A589EAAA-43D0-41D1-87F9-9D81A3BF31EC}"/>
                </a:ext>
              </a:extLst>
            </p:cNvPr>
            <p:cNvSpPr/>
            <p:nvPr/>
          </p:nvSpPr>
          <p:spPr>
            <a:xfrm>
              <a:off x="2949018" y="9525"/>
              <a:ext cx="1325134" cy="2105025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AU" sz="1500" dirty="0">
                  <a:ea typeface="Calibri" panose="020F0502020204030204" pitchFamily="34" charset="0"/>
                  <a:cs typeface="Times New Roman" panose="02020603050405020304" pitchFamily="18" charset="0"/>
                </a:rPr>
                <a:t>Our People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738E58E7-3B63-4979-AA43-D9B87756385C}"/>
                </a:ext>
              </a:extLst>
            </p:cNvPr>
            <p:cNvSpPr/>
            <p:nvPr/>
          </p:nvSpPr>
          <p:spPr>
            <a:xfrm>
              <a:off x="4422806" y="9527"/>
              <a:ext cx="1300627" cy="209549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AU" sz="1500" dirty="0">
                  <a:latin typeface="Gill Sans MT" panose="020B05020201040202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Our Business</a:t>
              </a:r>
              <a:endParaRPr lang="en-AU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19" name="Rectangle 2">
            <a:extLst>
              <a:ext uri="{FF2B5EF4-FFF2-40B4-BE49-F238E27FC236}">
                <a16:creationId xmlns:a16="http://schemas.microsoft.com/office/drawing/2014/main" id="{08345759-8A27-4E23-9CEC-05A601DF67FC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309688" y="495300"/>
            <a:ext cx="62642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>
                <a:solidFill>
                  <a:schemeClr val="accent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Strategic Pillars &amp;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>
                <a:solidFill>
                  <a:schemeClr val="accent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Goal Areas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260D0211-8AAE-4F5A-A21A-5BA7B58CBC99}"/>
              </a:ext>
            </a:extLst>
          </p:cNvPr>
          <p:cNvSpPr/>
          <p:nvPr/>
        </p:nvSpPr>
        <p:spPr>
          <a:xfrm>
            <a:off x="1859691" y="3115798"/>
            <a:ext cx="1526401" cy="701270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Community Capacity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456AD6E-126B-4466-A2FE-A04DBD3EBF6F}"/>
              </a:ext>
            </a:extLst>
          </p:cNvPr>
          <p:cNvSpPr/>
          <p:nvPr/>
        </p:nvSpPr>
        <p:spPr>
          <a:xfrm>
            <a:off x="1859691" y="3975356"/>
            <a:ext cx="1526401" cy="701270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193E27B4-6B7A-4C3C-9059-BCD292A632CE}"/>
              </a:ext>
            </a:extLst>
          </p:cNvPr>
          <p:cNvSpPr/>
          <p:nvPr/>
        </p:nvSpPr>
        <p:spPr>
          <a:xfrm>
            <a:off x="3579563" y="3100692"/>
            <a:ext cx="1508876" cy="701270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EEF54442-130C-4DA6-8F16-5DE025C3E923}"/>
              </a:ext>
            </a:extLst>
          </p:cNvPr>
          <p:cNvSpPr/>
          <p:nvPr/>
        </p:nvSpPr>
        <p:spPr>
          <a:xfrm>
            <a:off x="3562038" y="3975356"/>
            <a:ext cx="1526401" cy="701270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86A6D96B-BFC0-4359-B193-ACB6DD9771B7}"/>
              </a:ext>
            </a:extLst>
          </p:cNvPr>
          <p:cNvSpPr/>
          <p:nvPr/>
        </p:nvSpPr>
        <p:spPr>
          <a:xfrm>
            <a:off x="5277847" y="3100692"/>
            <a:ext cx="1526401" cy="701270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Partnerships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3C9A17B-F100-4856-AE9A-B201D5596427}"/>
              </a:ext>
            </a:extLst>
          </p:cNvPr>
          <p:cNvSpPr/>
          <p:nvPr/>
        </p:nvSpPr>
        <p:spPr>
          <a:xfrm>
            <a:off x="5260324" y="3945007"/>
            <a:ext cx="1526401" cy="701270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Sustainability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51C638FC-7895-496A-BAEE-2AA53FD0B61E}"/>
              </a:ext>
            </a:extLst>
          </p:cNvPr>
          <p:cNvSpPr/>
          <p:nvPr/>
        </p:nvSpPr>
        <p:spPr>
          <a:xfrm>
            <a:off x="5277847" y="4789322"/>
            <a:ext cx="1526401" cy="701270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Profile</a:t>
            </a:r>
          </a:p>
        </p:txBody>
      </p:sp>
      <p:sp>
        <p:nvSpPr>
          <p:cNvPr id="52" name="Down Arrow 51">
            <a:extLst>
              <a:ext uri="{FF2B5EF4-FFF2-40B4-BE49-F238E27FC236}">
                <a16:creationId xmlns:a16="http://schemas.microsoft.com/office/drawing/2014/main" id="{6A0CEF20-7C16-4B49-8D9B-B19643ABC461}"/>
              </a:ext>
            </a:extLst>
          </p:cNvPr>
          <p:cNvSpPr/>
          <p:nvPr/>
        </p:nvSpPr>
        <p:spPr>
          <a:xfrm>
            <a:off x="2505075" y="2697163"/>
            <a:ext cx="215900" cy="2921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53" name="Down Arrow 52">
            <a:extLst>
              <a:ext uri="{FF2B5EF4-FFF2-40B4-BE49-F238E27FC236}">
                <a16:creationId xmlns:a16="http://schemas.microsoft.com/office/drawing/2014/main" id="{D6EF56C4-A2BD-4610-B5ED-36F213C4A9A8}"/>
              </a:ext>
            </a:extLst>
          </p:cNvPr>
          <p:cNvSpPr/>
          <p:nvPr/>
        </p:nvSpPr>
        <p:spPr>
          <a:xfrm>
            <a:off x="4225925" y="2695575"/>
            <a:ext cx="215900" cy="290513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60" name="Down Arrow 59">
            <a:extLst>
              <a:ext uri="{FF2B5EF4-FFF2-40B4-BE49-F238E27FC236}">
                <a16:creationId xmlns:a16="http://schemas.microsoft.com/office/drawing/2014/main" id="{5CBA74F8-43FA-4E6F-BFD5-AB874B00C9F8}"/>
              </a:ext>
            </a:extLst>
          </p:cNvPr>
          <p:cNvSpPr/>
          <p:nvPr/>
        </p:nvSpPr>
        <p:spPr>
          <a:xfrm>
            <a:off x="5973763" y="2722563"/>
            <a:ext cx="215900" cy="292100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9B3ACA3-19BE-46CE-8F05-D7CD3B254230}"/>
              </a:ext>
            </a:extLst>
          </p:cNvPr>
          <p:cNvSpPr/>
          <p:nvPr/>
        </p:nvSpPr>
        <p:spPr>
          <a:xfrm>
            <a:off x="1859691" y="4834914"/>
            <a:ext cx="1526401" cy="701270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Growth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96A7500-91EF-4A16-85C1-F4D2BEFC54B2}"/>
              </a:ext>
            </a:extLst>
          </p:cNvPr>
          <p:cNvSpPr/>
          <p:nvPr/>
        </p:nvSpPr>
        <p:spPr>
          <a:xfrm>
            <a:off x="3576756" y="5665568"/>
            <a:ext cx="1526401" cy="701270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Staff &amp; Volunteers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E0671E73-1CDC-4106-A6E2-E2CAAF0BEE68}"/>
              </a:ext>
            </a:extLst>
          </p:cNvPr>
          <p:cNvSpPr/>
          <p:nvPr/>
        </p:nvSpPr>
        <p:spPr>
          <a:xfrm>
            <a:off x="3576756" y="4834914"/>
            <a:ext cx="1526401" cy="701270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Coaches and Officials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AC48834-61F4-4B0F-B5A7-7C8AFFB488D6}"/>
              </a:ext>
            </a:extLst>
          </p:cNvPr>
          <p:cNvSpPr/>
          <p:nvPr/>
        </p:nvSpPr>
        <p:spPr>
          <a:xfrm>
            <a:off x="3131840" y="116632"/>
            <a:ext cx="5781412" cy="1080120"/>
          </a:xfrm>
          <a:prstGeom prst="roundRect">
            <a:avLst/>
          </a:prstGeom>
          <a:solidFill>
            <a:srgbClr val="CC3300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Inclusion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B34F947-1AC5-426E-8F29-9840E8900B6B}"/>
              </a:ext>
            </a:extLst>
          </p:cNvPr>
          <p:cNvSpPr/>
          <p:nvPr/>
        </p:nvSpPr>
        <p:spPr>
          <a:xfrm>
            <a:off x="179512" y="1340768"/>
            <a:ext cx="2755540" cy="4504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Community Capacity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BAE6011-0AA6-43B1-9087-2D270F3B1C1B}"/>
              </a:ext>
            </a:extLst>
          </p:cNvPr>
          <p:cNvSpPr/>
          <p:nvPr/>
        </p:nvSpPr>
        <p:spPr>
          <a:xfrm>
            <a:off x="3131840" y="1340768"/>
            <a:ext cx="2755540" cy="4504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F9850D5-83B5-4745-9BC1-DA33BD98234C}"/>
              </a:ext>
            </a:extLst>
          </p:cNvPr>
          <p:cNvSpPr/>
          <p:nvPr/>
        </p:nvSpPr>
        <p:spPr>
          <a:xfrm>
            <a:off x="6157713" y="1340768"/>
            <a:ext cx="2755540" cy="450496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Growth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79A9757-783C-4AA4-B99E-E1F6C7A8E0A3}"/>
              </a:ext>
            </a:extLst>
          </p:cNvPr>
          <p:cNvSpPr/>
          <p:nvPr/>
        </p:nvSpPr>
        <p:spPr>
          <a:xfrm>
            <a:off x="179511" y="1877950"/>
            <a:ext cx="8733741" cy="59783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Aspiration: 	</a:t>
            </a:r>
            <a:r>
              <a:rPr lang="en-AU" sz="1200" b="0" dirty="0">
                <a:solidFill>
                  <a:schemeClr val="bg1"/>
                </a:solidFill>
                <a:latin typeface="+mj-lt"/>
                <a:cs typeface="Arial" charset="0"/>
              </a:rPr>
              <a:t>New Horizons Tasmania is recognised as the peak body for inclusive sport and recreation partnering to deliver a diverse 	range of regular, state-wide programs to a growing number of Tasmanians annually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0A707BF-DCAC-4599-9461-D0FF850DF519}"/>
              </a:ext>
            </a:extLst>
          </p:cNvPr>
          <p:cNvSpPr/>
          <p:nvPr/>
        </p:nvSpPr>
        <p:spPr>
          <a:xfrm>
            <a:off x="179883" y="2562468"/>
            <a:ext cx="8733741" cy="353082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spcAft>
                <a:spcPts val="1000"/>
              </a:spcAft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Strategies &amp; Actions:</a:t>
            </a:r>
            <a:endParaRPr lang="en-AU" sz="11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Educate community and sporting organisations and schools regarding inclusive sport and recreation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Increase cultural diversity and size of New Horizons membership with a focus on new members aged 5-12 years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Partner with schools, disability and sporting organisations for increased participation in and diversification of programs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Establish and maintain high level formal partnerships with peak Tasmanian and Australian sporting organisations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Be recognised as the voice to government and community regarding inclusive sport and recreation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endParaRPr lang="en-AU" sz="11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59" name="Rectangle 2">
            <a:extLst>
              <a:ext uri="{FF2B5EF4-FFF2-40B4-BE49-F238E27FC236}">
                <a16:creationId xmlns:a16="http://schemas.microsoft.com/office/drawing/2014/main" id="{87FABDB2-8FFA-4CF3-B761-C9C9A142C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6294438"/>
            <a:ext cx="7351712" cy="358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200"/>
              </a:lnSpc>
              <a:spcBef>
                <a:spcPct val="0"/>
              </a:spcBef>
              <a:buFontTx/>
              <a:buNone/>
              <a:defRPr/>
            </a:pPr>
            <a:r>
              <a:rPr lang="en-AU" altLang="en-US" sz="1800" dirty="0">
                <a:solidFill>
                  <a:schemeClr val="accent6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Empowerment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2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Health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3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Innovation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1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29790B3-BEC3-4FB9-9B77-A964F5B6DB02}"/>
              </a:ext>
            </a:extLst>
          </p:cNvPr>
          <p:cNvSpPr/>
          <p:nvPr/>
        </p:nvSpPr>
        <p:spPr>
          <a:xfrm>
            <a:off x="173037" y="1298450"/>
            <a:ext cx="654547" cy="5391271"/>
          </a:xfrm>
          <a:prstGeom prst="roundRect">
            <a:avLst/>
          </a:prstGeom>
          <a:solidFill>
            <a:srgbClr val="CC3300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Inclusion</a:t>
            </a:r>
            <a:r>
              <a:rPr lang="en-AU" sz="1200" dirty="0">
                <a:ea typeface="Calibri" panose="020F0502020204030204" pitchFamily="34" charset="0"/>
                <a:cs typeface="Times New Roman" panose="02020603050405020304" pitchFamily="18" charset="0"/>
              </a:rPr>
              <a:t> - Strategies &amp; Actions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B51F130-B936-4366-ABA4-BC30808F1DAC}"/>
              </a:ext>
            </a:extLst>
          </p:cNvPr>
          <p:cNvSpPr/>
          <p:nvPr/>
        </p:nvSpPr>
        <p:spPr>
          <a:xfrm>
            <a:off x="988369" y="1628800"/>
            <a:ext cx="3744416" cy="245865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Educate community and sporting organisations and schools regarding inclusive sport and recreation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resources (workshops/training modules/online)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business model for delivery of inclusive education programs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Upskill staff in training delivery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Investigate RTO status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an annual state-wide Inclusion Conference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EE62BEC-5848-43E5-822C-19F9AB20D103}"/>
              </a:ext>
            </a:extLst>
          </p:cNvPr>
          <p:cNvSpPr/>
          <p:nvPr/>
        </p:nvSpPr>
        <p:spPr>
          <a:xfrm>
            <a:off x="1004626" y="4365104"/>
            <a:ext cx="3709506" cy="159449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2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Increase cultural diversity and size of New Horizons membership with a focus on new members aged   5-12 years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Membership Strategy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Coordinate school engagement programs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Form partnerships with children focussed organisations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F106666-D35C-43BD-B94A-A684F68DBEB3}"/>
              </a:ext>
            </a:extLst>
          </p:cNvPr>
          <p:cNvSpPr/>
          <p:nvPr/>
        </p:nvSpPr>
        <p:spPr>
          <a:xfrm>
            <a:off x="5004048" y="260648"/>
            <a:ext cx="3744416" cy="259228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3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Partner with schools, disability and sporting organisations for increased participation in and diversification of programs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Develop/update a database of state-wide contacts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 Contact Plan for DSPs/SSAs/Schools &amp; LACs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Initiate engagement (written/meetings/surveys </a:t>
            </a:r>
            <a:r>
              <a:rPr lang="en-AU" sz="1100" b="0" dirty="0" err="1"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Ensure state-wide delivery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Coordinate a state-wide Sports Inclusion Alliance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980FE28-3036-46D8-AF2C-6B6BCC3D72FF}"/>
              </a:ext>
            </a:extLst>
          </p:cNvPr>
          <p:cNvSpPr/>
          <p:nvPr/>
        </p:nvSpPr>
        <p:spPr>
          <a:xfrm>
            <a:off x="5004048" y="3101149"/>
            <a:ext cx="3744416" cy="172336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4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Establish and maintain high level formal partnerships with peak Tasmanian and Australian sporting organisations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Review/deliver on current partnerships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Identify key players in inclusive sport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Seek new sports partnerships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Promote and embed NHT as Inclusion experts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E7D7AEA-F6A4-4D5D-8F3A-07ED521C1615}"/>
              </a:ext>
            </a:extLst>
          </p:cNvPr>
          <p:cNvSpPr/>
          <p:nvPr/>
        </p:nvSpPr>
        <p:spPr>
          <a:xfrm>
            <a:off x="5004048" y="5054439"/>
            <a:ext cx="3744416" cy="16352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5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Be recognised as the voice to government and community for inclusive sport and recreation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Strengthen relationships with key DSPs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Strengthen Government partnerships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Meet regularly with key Government branches (Minister, CSR, HDCS)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33CC45E-E194-41FF-91ED-82CB6759FA93}"/>
              </a:ext>
            </a:extLst>
          </p:cNvPr>
          <p:cNvSpPr/>
          <p:nvPr/>
        </p:nvSpPr>
        <p:spPr>
          <a:xfrm>
            <a:off x="2402682" y="116632"/>
            <a:ext cx="6510571" cy="10801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Our People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98B241-2646-4101-8806-C57527042DF5}"/>
              </a:ext>
            </a:extLst>
          </p:cNvPr>
          <p:cNvSpPr/>
          <p:nvPr/>
        </p:nvSpPr>
        <p:spPr>
          <a:xfrm>
            <a:off x="179512" y="1340768"/>
            <a:ext cx="2088232" cy="450496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90F6917-DE74-43AB-B695-F93EC9FE8638}"/>
              </a:ext>
            </a:extLst>
          </p:cNvPr>
          <p:cNvSpPr/>
          <p:nvPr/>
        </p:nvSpPr>
        <p:spPr>
          <a:xfrm>
            <a:off x="179511" y="1890748"/>
            <a:ext cx="8733741" cy="638594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Aspiration:	</a:t>
            </a:r>
            <a:r>
              <a:rPr lang="en-AU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New Horizons values and supports its people to achieve their best in the provision of and participation in inclusive sport 	and recreation</a:t>
            </a:r>
            <a:endParaRPr lang="en-A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5108F44-8C5D-43A8-A82B-FDC9DBA80B6F}"/>
              </a:ext>
            </a:extLst>
          </p:cNvPr>
          <p:cNvSpPr/>
          <p:nvPr/>
        </p:nvSpPr>
        <p:spPr>
          <a:xfrm>
            <a:off x="179883" y="2636912"/>
            <a:ext cx="8733741" cy="345638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spcAft>
                <a:spcPts val="1000"/>
              </a:spcAft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Strategies &amp; Actions: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Provide sporting skills to members through the provision of high quality inclusive sport programs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and resource our coaches and program volunteers to deliver high quality programs and member experiences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Review and provide guidance to the sector regarding participant to coach ratios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Increase the number of people with lived experience of disability in the provision of New Horizons services and leadership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Proactively and positively manage the organisation’s alignment to the NDIS and resultant culture shift</a:t>
            </a: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Support the professional development of staff and volunteers</a:t>
            </a:r>
            <a:endParaRPr lang="en-AU" sz="1100" b="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endParaRPr lang="en-AU" sz="1100" b="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92E2EAF-420B-48C6-8C4D-A744095CF53B}"/>
              </a:ext>
            </a:extLst>
          </p:cNvPr>
          <p:cNvSpPr/>
          <p:nvPr/>
        </p:nvSpPr>
        <p:spPr>
          <a:xfrm>
            <a:off x="2402682" y="1340768"/>
            <a:ext cx="2088232" cy="450496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236233E-0A65-4711-A2A1-E6A39400AA66}"/>
              </a:ext>
            </a:extLst>
          </p:cNvPr>
          <p:cNvSpPr/>
          <p:nvPr/>
        </p:nvSpPr>
        <p:spPr>
          <a:xfrm>
            <a:off x="4644158" y="1340768"/>
            <a:ext cx="2088232" cy="450496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Coaches &amp; Officials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00AC401-5D67-468A-BAB4-B3DE996F26B9}"/>
              </a:ext>
            </a:extLst>
          </p:cNvPr>
          <p:cNvSpPr/>
          <p:nvPr/>
        </p:nvSpPr>
        <p:spPr>
          <a:xfrm>
            <a:off x="6867328" y="1340768"/>
            <a:ext cx="2088232" cy="450496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Staff and Volunteers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4F2B1FE5-FA2D-455D-8AAC-2FB73C64F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308725"/>
            <a:ext cx="7351712" cy="358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200"/>
              </a:lnSpc>
              <a:spcBef>
                <a:spcPct val="0"/>
              </a:spcBef>
              <a:buFontTx/>
              <a:buNone/>
              <a:defRPr/>
            </a:pPr>
            <a:r>
              <a:rPr lang="en-AU" altLang="en-US" sz="1800" dirty="0">
                <a:solidFill>
                  <a:schemeClr val="accent6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Empowerment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2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Health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3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Innovation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1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E5410AE-7650-496A-884D-17B0D47C05A6}"/>
              </a:ext>
            </a:extLst>
          </p:cNvPr>
          <p:cNvSpPr/>
          <p:nvPr/>
        </p:nvSpPr>
        <p:spPr>
          <a:xfrm>
            <a:off x="173037" y="1298450"/>
            <a:ext cx="654547" cy="539127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Our People</a:t>
            </a:r>
            <a:r>
              <a:rPr lang="en-AU" sz="1200" dirty="0">
                <a:ea typeface="Calibri" panose="020F0502020204030204" pitchFamily="34" charset="0"/>
                <a:cs typeface="Times New Roman" panose="02020603050405020304" pitchFamily="18" charset="0"/>
              </a:rPr>
              <a:t> - Strategies &amp; Actions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745F9774-FC69-4DC7-B9BE-CB89F65FE8B5}"/>
              </a:ext>
            </a:extLst>
          </p:cNvPr>
          <p:cNvSpPr/>
          <p:nvPr/>
        </p:nvSpPr>
        <p:spPr>
          <a:xfrm>
            <a:off x="988369" y="1628800"/>
            <a:ext cx="3744416" cy="1584176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Provide sporting skills to members through the provision of high quality inclusive sport programs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Provide opportunities  for all coaches and volunteers to access accredited training.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Ensure access to quality resources, programs , equipment and venues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36CAE1-75E6-44AB-B8F8-F37576D6DE5F}"/>
              </a:ext>
            </a:extLst>
          </p:cNvPr>
          <p:cNvSpPr/>
          <p:nvPr/>
        </p:nvSpPr>
        <p:spPr>
          <a:xfrm>
            <a:off x="988369" y="3424495"/>
            <a:ext cx="3709506" cy="288482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2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Develop and resource our coaches and program volunteers to deliver high quality programs and member experiences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Determine desired coaching and volunteer skill sets (skills matrix)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Identify gaps between current and desired coach and volunteer delivery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Upskill coaches and volunteers through training opportunities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Ensure regular feedback and input from members regarding quality of experience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annual professional development and program improvement plans for key services, staff, coaches and volunteers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1AD4376-95C9-4B87-838F-71136FDA0E51}"/>
              </a:ext>
            </a:extLst>
          </p:cNvPr>
          <p:cNvSpPr/>
          <p:nvPr/>
        </p:nvSpPr>
        <p:spPr>
          <a:xfrm>
            <a:off x="4997549" y="1556792"/>
            <a:ext cx="3744416" cy="216024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3"/>
              <a:defRPr/>
            </a:pPr>
            <a:r>
              <a:rPr lang="en-AU" sz="1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Increase the number of people with lived experience of disability in the provision of New Horizons services and leadership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Include lived experience as a desired skill set for NHT Board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Develop a peer-led leadership program. 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Actively include members in decision making processes and leadership informally and through mentor relationships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04EF4FF-DD33-491A-B0E3-82FE9AF1EFB9}"/>
              </a:ext>
            </a:extLst>
          </p:cNvPr>
          <p:cNvSpPr/>
          <p:nvPr/>
        </p:nvSpPr>
        <p:spPr>
          <a:xfrm>
            <a:off x="5008190" y="4149080"/>
            <a:ext cx="3744416" cy="163528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spcAft>
                <a:spcPts val="1000"/>
              </a:spcAft>
              <a:buFont typeface="+mj-lt"/>
              <a:buAutoNum type="arabicPeriod" startAt="4"/>
              <a:defRPr/>
            </a:pPr>
            <a:r>
              <a:rPr lang="en-AU" sz="1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Ensure equity and strong club culture regardless of funding pressures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Embed the NHT values in all aspects of decision making and service delivery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Develop a fair internal process to enhance the participation of all members</a:t>
            </a:r>
          </a:p>
          <a:p>
            <a:pPr marL="800100" lvl="1" indent="-342900">
              <a:lnSpc>
                <a:spcPct val="80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n-AU" sz="1100" b="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Prioritise equity and access to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19AAABB-6241-49AB-AAA3-E9A1AA4794D4}"/>
              </a:ext>
            </a:extLst>
          </p:cNvPr>
          <p:cNvSpPr/>
          <p:nvPr/>
        </p:nvSpPr>
        <p:spPr>
          <a:xfrm>
            <a:off x="3097113" y="168710"/>
            <a:ext cx="5781413" cy="10280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2400" dirty="0">
                <a:ea typeface="Calibri" panose="020F0502020204030204" pitchFamily="34" charset="0"/>
                <a:cs typeface="Times New Roman" panose="02020603050405020304" pitchFamily="18" charset="0"/>
              </a:rPr>
              <a:t>Our Business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A5249BE-1831-4A0D-8AC4-4E257E2F7628}"/>
              </a:ext>
            </a:extLst>
          </p:cNvPr>
          <p:cNvSpPr/>
          <p:nvPr/>
        </p:nvSpPr>
        <p:spPr>
          <a:xfrm>
            <a:off x="179512" y="1340768"/>
            <a:ext cx="2755540" cy="450496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Partnerships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111185A-2E50-4F0A-85AC-085404783CA3}"/>
              </a:ext>
            </a:extLst>
          </p:cNvPr>
          <p:cNvSpPr/>
          <p:nvPr/>
        </p:nvSpPr>
        <p:spPr>
          <a:xfrm>
            <a:off x="3131840" y="1340768"/>
            <a:ext cx="2755540" cy="450496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Sustainability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DD0E92C-9FB2-4E19-9A27-165426B15163}"/>
              </a:ext>
            </a:extLst>
          </p:cNvPr>
          <p:cNvSpPr/>
          <p:nvPr/>
        </p:nvSpPr>
        <p:spPr>
          <a:xfrm>
            <a:off x="6157713" y="1340768"/>
            <a:ext cx="2755540" cy="450496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Profile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F3039E1-8BE1-4756-B64E-00DEF54062CE}"/>
              </a:ext>
            </a:extLst>
          </p:cNvPr>
          <p:cNvSpPr/>
          <p:nvPr/>
        </p:nvSpPr>
        <p:spPr>
          <a:xfrm>
            <a:off x="179511" y="1898685"/>
            <a:ext cx="8733741" cy="63065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AU" sz="1300" dirty="0">
                <a:ea typeface="Calibri" panose="020F0502020204030204" pitchFamily="34" charset="0"/>
                <a:cs typeface="Times New Roman" panose="02020603050405020304" pitchFamily="18" charset="0"/>
              </a:rPr>
              <a:t>Aspiration:	</a:t>
            </a:r>
            <a:r>
              <a:rPr lang="en-AU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New Horizons Tasmania is financially secure and positioned as a peak body with strong connections to the sport and disability sectors within Tasmania and Nationally.</a:t>
            </a:r>
            <a:endParaRPr lang="en-AU" sz="13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1E7EDE0-2367-4F51-8D0F-9B906EAD8E96}"/>
              </a:ext>
            </a:extLst>
          </p:cNvPr>
          <p:cNvSpPr/>
          <p:nvPr/>
        </p:nvSpPr>
        <p:spPr>
          <a:xfrm>
            <a:off x="179883" y="2636912"/>
            <a:ext cx="8733741" cy="345638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spcAft>
                <a:spcPts val="1000"/>
              </a:spcAft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Strategies &amp; Actions:</a:t>
            </a:r>
          </a:p>
          <a:p>
            <a:pPr>
              <a:lnSpc>
                <a:spcPct val="80000"/>
              </a:lnSpc>
              <a:spcAft>
                <a:spcPts val="1000"/>
              </a:spcAft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1.    Increase the number and quality of partnerships with Tasmanian and National sporting organisations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FontTx/>
              <a:buAutoNum type="arabicPeriod" startAt="2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Increase the impact that New Horizons Tasmania  has  within the disability sector through targeted  collaboration and partnership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FontTx/>
              <a:buAutoNum type="arabicPeriod" startAt="2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Strengthen and solidify the financial sustainability of New Horizons Tasmania through increased and diversified funding streams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FontTx/>
              <a:buAutoNum type="arabicPeriod" startAt="2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Increase philanthropic and corporate financial and reputational support for New Horizons Tasmania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FontTx/>
              <a:buAutoNum type="arabicPeriod" startAt="2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Ensure systems, processes and policies are fit for purpose through review and upgrade of CRM, IT, OH&amp;S, policy, communication and compliance operations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FontTx/>
              <a:buAutoNum type="arabicPeriod" startAt="2"/>
              <a:defRPr/>
            </a:pPr>
            <a:r>
              <a:rPr lang="en-AU" sz="1100" dirty="0">
                <a:ea typeface="Calibri" panose="020F0502020204030204" pitchFamily="34" charset="0"/>
                <a:cs typeface="Times New Roman" panose="02020603050405020304" pitchFamily="18" charset="0"/>
              </a:rPr>
              <a:t>Ensure the organisational structure is able to best achieve the expanded functions  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FontTx/>
              <a:buAutoNum type="arabicPeriod" startAt="2"/>
              <a:defRPr/>
            </a:pPr>
            <a:r>
              <a:rPr lang="en-AU" sz="1100" b="0" dirty="0">
                <a:ea typeface="Calibri" panose="020F0502020204030204" pitchFamily="34" charset="0"/>
                <a:cs typeface="Times New Roman" panose="02020603050405020304" pitchFamily="18" charset="0"/>
              </a:rPr>
              <a:t>Expand and upskill the Board through increased diversity and professional development</a:t>
            </a:r>
          </a:p>
          <a:p>
            <a:pPr>
              <a:lnSpc>
                <a:spcPct val="80000"/>
              </a:lnSpc>
              <a:spcAft>
                <a:spcPts val="1000"/>
              </a:spcAft>
              <a:defRPr/>
            </a:pPr>
            <a:endParaRPr lang="en-AU" sz="11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6E4C765-BDF5-47D7-9199-7FAE3BAD7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6294438"/>
            <a:ext cx="7351712" cy="358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ts val="2200"/>
              </a:lnSpc>
              <a:spcBef>
                <a:spcPct val="0"/>
              </a:spcBef>
              <a:buFontTx/>
              <a:buNone/>
              <a:defRPr/>
            </a:pPr>
            <a:r>
              <a:rPr lang="en-AU" altLang="en-US" sz="1800" dirty="0">
                <a:solidFill>
                  <a:schemeClr val="accent6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Empowerment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2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Health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3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Innovation</a:t>
            </a:r>
            <a:r>
              <a:rPr lang="en-AU" altLang="en-US" sz="1800" dirty="0">
                <a:solidFill>
                  <a:srgbClr val="FFC000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    |    </a:t>
            </a:r>
            <a:r>
              <a:rPr lang="en-AU" altLang="en-US" sz="1800" dirty="0">
                <a:solidFill>
                  <a:schemeClr val="accent1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ED733F30FA1D47A495DC7FEFFBF905" ma:contentTypeVersion="11" ma:contentTypeDescription="Create a new document." ma:contentTypeScope="" ma:versionID="d5baa6da38b9a03e0b545934362f10a7">
  <xsd:schema xmlns:xsd="http://www.w3.org/2001/XMLSchema" xmlns:xs="http://www.w3.org/2001/XMLSchema" xmlns:p="http://schemas.microsoft.com/office/2006/metadata/properties" xmlns:ns3="3a2ed549-a9f6-4b63-a163-f96b3d95f8f3" xmlns:ns4="b16ed687-dc44-416a-ae0d-8407fdbf1218" targetNamespace="http://schemas.microsoft.com/office/2006/metadata/properties" ma:root="true" ma:fieldsID="9f1f36a827e84e0aee2c8cff3805068c" ns3:_="" ns4:_="">
    <xsd:import namespace="3a2ed549-a9f6-4b63-a163-f96b3d95f8f3"/>
    <xsd:import namespace="b16ed687-dc44-416a-ae0d-8407fdbf12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ed549-a9f6-4b63-a163-f96b3d9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6ed687-dc44-416a-ae0d-8407fdbf12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AAD554-D8BE-41FE-9D29-27884E5C65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BE872C-8ACE-4901-B969-2A0181F59A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ed549-a9f6-4b63-a163-f96b3d95f8f3"/>
    <ds:schemaRef ds:uri="b16ed687-dc44-416a-ae0d-8407fdbf12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4052AB-56E8-43CA-AD63-73A5DA24036B}">
  <ds:schemaRefs>
    <ds:schemaRef ds:uri="3a2ed549-a9f6-4b63-a163-f96b3d95f8f3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b16ed687-dc44-416a-ae0d-8407fdbf121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14389</TotalTime>
  <Words>1349</Words>
  <Application>Microsoft Office PowerPoint</Application>
  <PresentationFormat>On-screen Show (4:3)</PresentationFormat>
  <Paragraphs>157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Gill Sans MT</vt:lpstr>
      <vt:lpstr>Office Theme</vt:lpstr>
      <vt:lpstr>PowerPoint Presentation</vt:lpstr>
      <vt:lpstr>PowerPoint Presentation</vt:lpstr>
      <vt:lpstr>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Dept. Economic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IT Support</dc:creator>
  <cp:lastModifiedBy>Belinda Kitto</cp:lastModifiedBy>
  <cp:revision>969</cp:revision>
  <cp:lastPrinted>2019-02-04T01:47:19Z</cp:lastPrinted>
  <dcterms:created xsi:type="dcterms:W3CDTF">2004-04-07T06:49:00Z</dcterms:created>
  <dcterms:modified xsi:type="dcterms:W3CDTF">2022-05-04T01:13:06Z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0x010100A9ED733F30FA1D47A495DC7FEFFBF905</vt:lpwstr>
  </property>
</Properties>
</file>